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0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0.png"/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.png"/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网关</a:t>
            </a:r>
            <a:r>
              <a:rPr lang="zh-CN" altLang="en-US"/>
              <a:t>调试步骤</a:t>
            </a:r>
            <a:endParaRPr lang="zh-CN" altLang="en-US"/>
          </a:p>
        </p:txBody>
      </p:sp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020" y="1220470"/>
            <a:ext cx="2192020" cy="4816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80" y="1219835"/>
            <a:ext cx="2171065" cy="4817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035" y="1220470"/>
            <a:ext cx="2201545" cy="481711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5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添加设备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-2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835" y="2882900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等待网关自动搜索</a:t>
            </a:r>
            <a:r>
              <a:rPr lang="zh-CN" altLang="en-US" sz="1600">
                <a:solidFill>
                  <a:srgbClr val="FF0000"/>
                </a:solidFill>
              </a:rPr>
              <a:t>设备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连接成功后可选继续添加，也可选择点击</a:t>
            </a:r>
            <a:r>
              <a:rPr lang="zh-CN" altLang="en-US" sz="1600">
                <a:solidFill>
                  <a:srgbClr val="FF0000"/>
                </a:solidFill>
              </a:rPr>
              <a:t>完成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1110" y="469900"/>
            <a:ext cx="18681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搜索到附近设备后勾选要连接的设备点击确定</a:t>
            </a:r>
            <a:r>
              <a:rPr lang="zh-CN" altLang="en-US" sz="1600">
                <a:solidFill>
                  <a:srgbClr val="FF0000"/>
                </a:solidFill>
              </a:rPr>
              <a:t>连接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37685" y="6291580"/>
            <a:ext cx="3291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设备选择时可选择单选</a:t>
            </a:r>
            <a:r>
              <a:rPr lang="zh-CN" altLang="en-US" sz="1600">
                <a:solidFill>
                  <a:srgbClr val="FF0000"/>
                </a:solidFill>
              </a:rPr>
              <a:t>或者全</a:t>
            </a:r>
            <a:r>
              <a:rPr lang="zh-CN" altLang="en-US" sz="1600">
                <a:solidFill>
                  <a:srgbClr val="FF0000"/>
                </a:solidFill>
              </a:rPr>
              <a:t>选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40" y="1219200"/>
            <a:ext cx="2243455" cy="4899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1209675"/>
            <a:ext cx="2240280" cy="4907915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5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添加设备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-3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835" y="2882900"/>
            <a:ext cx="1767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在首页可以看到已经添加好的</a:t>
            </a:r>
            <a:r>
              <a:rPr lang="zh-CN" altLang="en-US" sz="1600">
                <a:solidFill>
                  <a:srgbClr val="FF0000"/>
                </a:solidFill>
              </a:rPr>
              <a:t>设备，首页</a:t>
            </a:r>
            <a:r>
              <a:rPr lang="zh-CN" altLang="en-US" sz="1600">
                <a:solidFill>
                  <a:srgbClr val="FF0000"/>
                </a:solidFill>
              </a:rPr>
              <a:t>可查看所有和单个房间的设备</a:t>
            </a:r>
            <a:r>
              <a:rPr lang="zh-CN" altLang="en-US" sz="1600">
                <a:solidFill>
                  <a:srgbClr val="FF0000"/>
                </a:solidFill>
              </a:rPr>
              <a:t>情况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点击设备可查看信息和对设备进行</a:t>
            </a:r>
            <a:r>
              <a:rPr lang="zh-CN" altLang="en-US" sz="1600">
                <a:solidFill>
                  <a:srgbClr val="FF0000"/>
                </a:solidFill>
              </a:rPr>
              <a:t>操控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41775" y="212090"/>
            <a:ext cx="1868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点击右上三点可以对</a:t>
            </a:r>
            <a:r>
              <a:rPr lang="zh-CN" altLang="en-US" sz="1600">
                <a:solidFill>
                  <a:srgbClr val="FF0000"/>
                </a:solidFill>
              </a:rPr>
              <a:t>设备进行</a:t>
            </a:r>
            <a:r>
              <a:rPr lang="zh-CN" altLang="en-US" sz="1600">
                <a:solidFill>
                  <a:srgbClr val="FF0000"/>
                </a:solidFill>
              </a:rPr>
              <a:t>操作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1120" y="2127250"/>
            <a:ext cx="330200" cy="292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7" idx="2"/>
            <a:endCxn id="9" idx="3"/>
          </p:cNvCxnSpPr>
          <p:nvPr/>
        </p:nvCxnSpPr>
        <p:spPr>
          <a:xfrm flipH="1">
            <a:off x="4211320" y="795655"/>
            <a:ext cx="764540" cy="1477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015" y="1209675"/>
            <a:ext cx="2263140" cy="48996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85" y="1218565"/>
            <a:ext cx="2337435" cy="510540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6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设置情景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835" y="2882900"/>
            <a:ext cx="1767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在智能页情景界面下点击右上角加号添加</a:t>
            </a:r>
            <a:r>
              <a:rPr lang="zh-CN" altLang="en-US" sz="1600">
                <a:solidFill>
                  <a:srgbClr val="FF0000"/>
                </a:solidFill>
              </a:rPr>
              <a:t>情景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选择要设置的情景，可点击下方情景名称，也可自定义</a:t>
            </a:r>
            <a:r>
              <a:rPr lang="zh-CN" altLang="en-US" sz="1600">
                <a:solidFill>
                  <a:srgbClr val="FF0000"/>
                </a:solidFill>
              </a:rPr>
              <a:t>名称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675" y="1218565"/>
            <a:ext cx="2324100" cy="5105400"/>
          </a:xfrm>
          <a:prstGeom prst="rect">
            <a:avLst/>
          </a:prstGeom>
        </p:spPr>
      </p:pic>
      <p:cxnSp>
        <p:nvCxnSpPr>
          <p:cNvPr id="15" name="直接箭头连接符 14"/>
          <p:cNvCxnSpPr>
            <a:stCxn id="12" idx="3"/>
            <a:endCxn id="16" idx="1"/>
          </p:cNvCxnSpPr>
          <p:nvPr/>
        </p:nvCxnSpPr>
        <p:spPr>
          <a:xfrm flipV="1">
            <a:off x="1971040" y="1873885"/>
            <a:ext cx="1310640" cy="1424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281680" y="1720215"/>
            <a:ext cx="695960" cy="3067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630" y="1189355"/>
            <a:ext cx="2324735" cy="5134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55515" y="282575"/>
            <a:ext cx="2132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选择该模式要控制的设备，例如：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回家模式</a:t>
            </a:r>
            <a:r>
              <a:rPr lang="en-US" altLang="zh-CN" sz="1600">
                <a:solidFill>
                  <a:srgbClr val="FF0000"/>
                </a:solidFill>
              </a:rPr>
              <a:t>”</a:t>
            </a:r>
            <a:r>
              <a:rPr lang="zh-CN" altLang="en-US" sz="1600">
                <a:solidFill>
                  <a:srgbClr val="FF0000"/>
                </a:solidFill>
              </a:rPr>
              <a:t>控制的是灯具</a:t>
            </a:r>
            <a:r>
              <a:rPr lang="zh-CN" altLang="en-US" sz="1600">
                <a:solidFill>
                  <a:srgbClr val="FF0000"/>
                </a:solidFill>
              </a:rPr>
              <a:t>全开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304290"/>
            <a:ext cx="2286000" cy="48367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1304290"/>
            <a:ext cx="2108835" cy="4820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50" y="1301750"/>
            <a:ext cx="2190750" cy="482346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6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设置情景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-2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87280" y="288290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把开关按键模式切换为</a:t>
            </a:r>
            <a:r>
              <a:rPr lang="zh-CN" altLang="en-US" sz="1600">
                <a:solidFill>
                  <a:srgbClr val="FF0000"/>
                </a:solidFill>
              </a:rPr>
              <a:t>情景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630" y="2882900"/>
            <a:ext cx="1899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点击想要作为情景的按键所在</a:t>
            </a:r>
            <a:r>
              <a:rPr lang="zh-CN" altLang="en-US" sz="1600">
                <a:solidFill>
                  <a:srgbClr val="FF0000"/>
                </a:solidFill>
              </a:rPr>
              <a:t>开关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stCxn id="10" idx="3"/>
            <a:endCxn id="13" idx="1"/>
          </p:cNvCxnSpPr>
          <p:nvPr/>
        </p:nvCxnSpPr>
        <p:spPr>
          <a:xfrm>
            <a:off x="2241550" y="3175000"/>
            <a:ext cx="1080135" cy="496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321685" y="3175000"/>
            <a:ext cx="1110615" cy="9931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7" idx="1"/>
            <a:endCxn id="16" idx="0"/>
          </p:cNvCxnSpPr>
          <p:nvPr/>
        </p:nvCxnSpPr>
        <p:spPr>
          <a:xfrm flipH="1">
            <a:off x="9231630" y="3175000"/>
            <a:ext cx="755650" cy="751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785225" y="3926205"/>
            <a:ext cx="892810" cy="24193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857750" y="489585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点击右上角设备键查看设备</a:t>
            </a:r>
            <a:r>
              <a:rPr lang="zh-CN" altLang="en-US" sz="1600">
                <a:solidFill>
                  <a:srgbClr val="FF0000"/>
                </a:solidFill>
              </a:rPr>
              <a:t>信息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7" idx="2"/>
            <a:endCxn id="3" idx="1"/>
          </p:cNvCxnSpPr>
          <p:nvPr/>
        </p:nvCxnSpPr>
        <p:spPr>
          <a:xfrm>
            <a:off x="5741670" y="1073150"/>
            <a:ext cx="1162050" cy="668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903720" y="1610995"/>
            <a:ext cx="322580" cy="261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720" y="955675"/>
            <a:ext cx="2294890" cy="51174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90" y="970280"/>
            <a:ext cx="2334260" cy="51174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580" y="1037590"/>
            <a:ext cx="2385060" cy="511683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6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设置情景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-3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8745" y="2625725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再点击设备控制界面上的</a:t>
            </a:r>
            <a:r>
              <a:rPr lang="zh-CN" altLang="en-US" sz="1600">
                <a:solidFill>
                  <a:srgbClr val="FF0000"/>
                </a:solidFill>
              </a:rPr>
              <a:t>自动化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添加好后即可按键控制情景</a:t>
            </a:r>
            <a:r>
              <a:rPr lang="zh-CN" altLang="en-US" sz="1600">
                <a:solidFill>
                  <a:srgbClr val="FF0000"/>
                </a:solidFill>
              </a:rPr>
              <a:t>模式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3795" y="132080"/>
            <a:ext cx="2075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点击加号添加自动化设置，选择想要哪个按键控制哪个</a:t>
            </a:r>
            <a:r>
              <a:rPr lang="zh-CN" altLang="en-US" sz="1600">
                <a:solidFill>
                  <a:srgbClr val="FF0000"/>
                </a:solidFill>
              </a:rPr>
              <a:t>情景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stCxn id="10" idx="2"/>
            <a:endCxn id="13" idx="0"/>
          </p:cNvCxnSpPr>
          <p:nvPr/>
        </p:nvCxnSpPr>
        <p:spPr>
          <a:xfrm flipH="1">
            <a:off x="4120515" y="962025"/>
            <a:ext cx="1881505" cy="9645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977640" y="1926590"/>
            <a:ext cx="285115" cy="2832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12" idx="3"/>
            <a:endCxn id="6" idx="1"/>
          </p:cNvCxnSpPr>
          <p:nvPr/>
        </p:nvCxnSpPr>
        <p:spPr>
          <a:xfrm flipV="1">
            <a:off x="1885950" y="1562100"/>
            <a:ext cx="1613535" cy="135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499485" y="1408430"/>
            <a:ext cx="695960" cy="3067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45050" y="6154420"/>
            <a:ext cx="2077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以二路面板为例，将第一路改为离家</a:t>
            </a:r>
            <a:r>
              <a:rPr lang="zh-CN" altLang="en-US" sz="1600">
                <a:solidFill>
                  <a:srgbClr val="FF0000"/>
                </a:solidFill>
              </a:rPr>
              <a:t>模式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3795" y="2209800"/>
            <a:ext cx="469900" cy="415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63795" y="3162935"/>
            <a:ext cx="914400" cy="4159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stCxn id="4" idx="1"/>
            <a:endCxn id="9" idx="1"/>
          </p:cNvCxnSpPr>
          <p:nvPr/>
        </p:nvCxnSpPr>
        <p:spPr>
          <a:xfrm rot="10800000" flipH="1">
            <a:off x="4844415" y="2418080"/>
            <a:ext cx="118745" cy="4028440"/>
          </a:xfrm>
          <a:prstGeom prst="bentConnector3">
            <a:avLst>
              <a:gd name="adj1" fmla="val -20053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4" idx="1"/>
            <a:endCxn id="14" idx="1"/>
          </p:cNvCxnSpPr>
          <p:nvPr/>
        </p:nvCxnSpPr>
        <p:spPr>
          <a:xfrm rot="10800000" flipH="1">
            <a:off x="4844415" y="3370580"/>
            <a:ext cx="118745" cy="3075305"/>
          </a:xfrm>
          <a:prstGeom prst="bentConnector3">
            <a:avLst>
              <a:gd name="adj1" fmla="val -200535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383665"/>
            <a:ext cx="2223770" cy="4892675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7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设置多控组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添加好后即可按键控制开关</a:t>
            </a:r>
            <a:r>
              <a:rPr lang="zh-CN" altLang="en-US" sz="1600">
                <a:solidFill>
                  <a:srgbClr val="FF0000"/>
                </a:solidFill>
              </a:rPr>
              <a:t>双控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3795" y="553720"/>
            <a:ext cx="2075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点击加号将想要变成双控的两路开关拉到一起，</a:t>
            </a:r>
            <a:r>
              <a:rPr lang="zh-CN" altLang="en-US" sz="1600">
                <a:solidFill>
                  <a:srgbClr val="FF0000"/>
                </a:solidFill>
              </a:rPr>
              <a:t>再进行</a:t>
            </a:r>
            <a:r>
              <a:rPr lang="zh-CN" altLang="en-US" sz="1600">
                <a:solidFill>
                  <a:srgbClr val="FF0000"/>
                </a:solidFill>
              </a:rPr>
              <a:t>命名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3" name="直接箭头连接符 2"/>
          <p:cNvCxnSpPr>
            <a:stCxn id="7" idx="3"/>
            <a:endCxn id="6" idx="1"/>
          </p:cNvCxnSpPr>
          <p:nvPr/>
        </p:nvCxnSpPr>
        <p:spPr>
          <a:xfrm flipV="1">
            <a:off x="1805940" y="2343785"/>
            <a:ext cx="1475740" cy="9544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281680" y="2190115"/>
            <a:ext cx="695960" cy="3067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735" y="2882900"/>
            <a:ext cx="1767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在智能页情景界面下点击右上角加号添加</a:t>
            </a:r>
            <a:r>
              <a:rPr lang="zh-CN" altLang="en-US" sz="1600">
                <a:solidFill>
                  <a:srgbClr val="FF0000"/>
                </a:solidFill>
              </a:rPr>
              <a:t>多控组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235" y="1383665"/>
            <a:ext cx="2238375" cy="4974590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9" idx="0"/>
            <a:endCxn id="15" idx="0"/>
          </p:cNvCxnSpPr>
          <p:nvPr/>
        </p:nvCxnSpPr>
        <p:spPr>
          <a:xfrm>
            <a:off x="5920740" y="1383665"/>
            <a:ext cx="781050" cy="3724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499225" y="5108575"/>
            <a:ext cx="405130" cy="2501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355" y="1383665"/>
            <a:ext cx="2272030" cy="4974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485" y="1369695"/>
            <a:ext cx="2185035" cy="4836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1383665"/>
            <a:ext cx="2286000" cy="4836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70" y="1383665"/>
            <a:ext cx="2153285" cy="483743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4745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八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设置设备信息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-1-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所有设备都要设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置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选择设备对应的房间进行</a:t>
            </a:r>
            <a:r>
              <a:rPr lang="zh-CN" altLang="en-US" sz="1600">
                <a:solidFill>
                  <a:srgbClr val="FF0000"/>
                </a:solidFill>
              </a:rPr>
              <a:t>保存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28540" y="795020"/>
            <a:ext cx="2075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点击修改房间</a:t>
            </a:r>
            <a:r>
              <a:rPr lang="zh-CN" altLang="en-US" sz="1600">
                <a:solidFill>
                  <a:srgbClr val="FF0000"/>
                </a:solidFill>
              </a:rPr>
              <a:t>位置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35" y="2882900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点击右上角设备键查看设备</a:t>
            </a:r>
            <a:r>
              <a:rPr lang="zh-CN" altLang="en-US" sz="1600">
                <a:solidFill>
                  <a:srgbClr val="FF0000"/>
                </a:solidFill>
              </a:rPr>
              <a:t>信息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10" idx="2"/>
            <a:endCxn id="15" idx="0"/>
          </p:cNvCxnSpPr>
          <p:nvPr/>
        </p:nvCxnSpPr>
        <p:spPr>
          <a:xfrm>
            <a:off x="5866765" y="1132205"/>
            <a:ext cx="632460" cy="113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296660" y="2263775"/>
            <a:ext cx="405130" cy="2501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7" idx="3"/>
            <a:endCxn id="13" idx="1"/>
          </p:cNvCxnSpPr>
          <p:nvPr/>
        </p:nvCxnSpPr>
        <p:spPr>
          <a:xfrm flipV="1">
            <a:off x="1805940" y="1872615"/>
            <a:ext cx="2045970" cy="1302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851910" y="1741805"/>
            <a:ext cx="322580" cy="261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1383665"/>
            <a:ext cx="2286000" cy="48367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70" y="1383665"/>
            <a:ext cx="2153285" cy="483743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517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八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设置设备信息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-2-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所有设备都要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设置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7765" y="2882900"/>
            <a:ext cx="1864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按照灯的实际名称进行修改，这样以便于后期添加语控时能够识别到名称，并且更方便</a:t>
            </a:r>
            <a:r>
              <a:rPr lang="zh-CN" altLang="en-US" sz="1600">
                <a:solidFill>
                  <a:srgbClr val="FF0000"/>
                </a:solidFill>
              </a:rPr>
              <a:t>查看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28540" y="795020"/>
            <a:ext cx="2075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点击修改开关面板分路按键</a:t>
            </a:r>
            <a:r>
              <a:rPr lang="zh-CN" altLang="en-US" sz="1600">
                <a:solidFill>
                  <a:srgbClr val="FF0000"/>
                </a:solidFill>
              </a:rPr>
              <a:t>名称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735" y="2882900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点击右上角设备键查看设备</a:t>
            </a:r>
            <a:r>
              <a:rPr lang="zh-CN" altLang="en-US" sz="1600">
                <a:solidFill>
                  <a:srgbClr val="FF0000"/>
                </a:solidFill>
              </a:rPr>
              <a:t>信息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>
            <a:stCxn id="10" idx="2"/>
            <a:endCxn id="15" idx="0"/>
          </p:cNvCxnSpPr>
          <p:nvPr/>
        </p:nvCxnSpPr>
        <p:spPr>
          <a:xfrm>
            <a:off x="5866765" y="1378585"/>
            <a:ext cx="702945" cy="2301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367145" y="3680460"/>
            <a:ext cx="405130" cy="2501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7" idx="3"/>
            <a:endCxn id="13" idx="1"/>
          </p:cNvCxnSpPr>
          <p:nvPr/>
        </p:nvCxnSpPr>
        <p:spPr>
          <a:xfrm flipV="1">
            <a:off x="1805940" y="1872615"/>
            <a:ext cx="2045970" cy="13023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851910" y="1741805"/>
            <a:ext cx="322580" cy="261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485" y="1377950"/>
            <a:ext cx="2165350" cy="4842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小度</a:t>
            </a:r>
            <a:r>
              <a:rPr lang="zh-CN" altLang="en-US"/>
              <a:t>音箱调试步骤</a:t>
            </a:r>
            <a:endParaRPr lang="zh-CN" altLang="en-US"/>
          </a:p>
        </p:txBody>
      </p:sp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15" y="2308225"/>
            <a:ext cx="2131060" cy="224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40" y="1378585"/>
            <a:ext cx="2365375" cy="4443730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517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一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注册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账号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7765" y="2882900"/>
            <a:ext cx="18643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登录后在首页可看到添加小度设备的标识</a:t>
            </a:r>
            <a:r>
              <a:rPr lang="en-US" altLang="zh-CN" sz="1600">
                <a:solidFill>
                  <a:srgbClr val="FF0000"/>
                </a:solidFill>
              </a:rPr>
              <a:t>,</a:t>
            </a:r>
            <a:r>
              <a:rPr lang="zh-CN" altLang="en-US" sz="1600">
                <a:solidFill>
                  <a:srgbClr val="FF0000"/>
                </a:solidFill>
              </a:rPr>
              <a:t>等待小度音箱重置后</a:t>
            </a:r>
            <a:r>
              <a:rPr lang="zh-CN" altLang="en-US" sz="1600">
                <a:solidFill>
                  <a:srgbClr val="FF0000"/>
                </a:solidFill>
              </a:rPr>
              <a:t>添加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0335" y="5001895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使用手机号注册小度</a:t>
            </a:r>
            <a:r>
              <a:rPr lang="zh-CN" altLang="en-US" sz="1600">
                <a:solidFill>
                  <a:srgbClr val="FF0000"/>
                </a:solidFill>
              </a:rPr>
              <a:t>账号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320" y="1378585"/>
            <a:ext cx="2370455" cy="51631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83360" y="1479550"/>
            <a:ext cx="1767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小度</a:t>
            </a:r>
            <a:r>
              <a:rPr lang="en-US" altLang="zh-CN" sz="1600">
                <a:solidFill>
                  <a:srgbClr val="FF0000"/>
                </a:solidFill>
              </a:rPr>
              <a:t>”APP</a:t>
            </a:r>
            <a:r>
              <a:rPr lang="zh-CN" altLang="en-US" sz="1600">
                <a:solidFill>
                  <a:srgbClr val="FF0000"/>
                </a:solidFill>
              </a:rPr>
              <a:t>进入登录注册</a:t>
            </a:r>
            <a:r>
              <a:rPr lang="zh-CN" altLang="en-US" sz="1600">
                <a:solidFill>
                  <a:srgbClr val="FF0000"/>
                </a:solidFill>
              </a:rPr>
              <a:t>界面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15" y="975360"/>
            <a:ext cx="2834640" cy="537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060" y="975360"/>
            <a:ext cx="2700655" cy="5409565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注册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账号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8065" y="4723130"/>
            <a:ext cx="2144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使用手机号或者邮箱注册账号，输入获取到的验证码，并设置初始密码注册</a:t>
            </a:r>
            <a:r>
              <a:rPr lang="zh-CN" altLang="en-US" sz="1600">
                <a:solidFill>
                  <a:srgbClr val="FF0000"/>
                </a:solidFill>
              </a:rPr>
              <a:t>账号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77730" y="2882900"/>
            <a:ext cx="2144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注册完成后自动跳转到登录界面，输入手机号或邮箱和设置的登陆密码</a:t>
            </a:r>
            <a:r>
              <a:rPr lang="zh-CN" altLang="en-US" sz="1600">
                <a:solidFill>
                  <a:srgbClr val="FF0000"/>
                </a:solidFill>
              </a:rPr>
              <a:t>登录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2402840"/>
            <a:ext cx="1782445" cy="2035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2500" y="1307465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打开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好时在</a:t>
            </a:r>
            <a:r>
              <a:rPr lang="en-US" altLang="zh-CN" sz="1600">
                <a:solidFill>
                  <a:srgbClr val="FF0000"/>
                </a:solidFill>
              </a:rPr>
              <a:t>”APP</a:t>
            </a:r>
            <a:r>
              <a:rPr lang="zh-CN" altLang="en-US" sz="1600">
                <a:solidFill>
                  <a:srgbClr val="FF0000"/>
                </a:solidFill>
              </a:rPr>
              <a:t>进入登录、注册</a:t>
            </a:r>
            <a:r>
              <a:rPr lang="zh-CN" altLang="en-US" sz="1600">
                <a:solidFill>
                  <a:srgbClr val="FF0000"/>
                </a:solidFill>
              </a:rPr>
              <a:t>界面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517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二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小度音箱激活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7765" y="2882900"/>
            <a:ext cx="186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等待搜索到小度音箱，点击</a:t>
            </a:r>
            <a:r>
              <a:rPr lang="zh-CN" altLang="en-US" sz="1600">
                <a:solidFill>
                  <a:srgbClr val="FF0000"/>
                </a:solidFill>
              </a:rPr>
              <a:t>连接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0335" y="5001895"/>
            <a:ext cx="1767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进入配网状态后点击首页的加号键添加</a:t>
            </a:r>
            <a:r>
              <a:rPr lang="zh-CN" altLang="en-US" sz="1600">
                <a:solidFill>
                  <a:srgbClr val="FF0000"/>
                </a:solidFill>
              </a:rPr>
              <a:t>设备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262380"/>
            <a:ext cx="2370455" cy="51631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5" y="3301365"/>
            <a:ext cx="2577465" cy="1480185"/>
          </a:xfrm>
          <a:prstGeom prst="rect">
            <a:avLst/>
          </a:prstGeom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16" y="1262381"/>
            <a:ext cx="3000987" cy="157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830" y="1262380"/>
            <a:ext cx="2360930" cy="51638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517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三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小度云云技能加入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57765" y="2882900"/>
            <a:ext cx="1864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准备登录</a:t>
            </a:r>
            <a:r>
              <a:rPr lang="zh-CN" altLang="en-US" sz="1600">
                <a:solidFill>
                  <a:srgbClr val="FF0000"/>
                </a:solidFill>
              </a:rPr>
              <a:t>账号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350" y="2759710"/>
            <a:ext cx="1767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在添加设备界面搜索框搜索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时在智联</a:t>
            </a:r>
            <a:r>
              <a:rPr lang="en-US" altLang="zh-CN" sz="1600">
                <a:solidFill>
                  <a:srgbClr val="FF0000"/>
                </a:solidFill>
              </a:rPr>
              <a:t>”</a:t>
            </a:r>
            <a:r>
              <a:rPr lang="zh-CN" altLang="en-US" sz="1600">
                <a:solidFill>
                  <a:srgbClr val="FF0000"/>
                </a:solidFill>
              </a:rPr>
              <a:t>进行</a:t>
            </a:r>
            <a:r>
              <a:rPr lang="zh-CN" altLang="en-US" sz="1600">
                <a:solidFill>
                  <a:srgbClr val="FF0000"/>
                </a:solidFill>
              </a:rPr>
              <a:t>添加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40" y="1262380"/>
            <a:ext cx="2360930" cy="51631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965" y="1262380"/>
            <a:ext cx="2372995" cy="32810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590" y="1262380"/>
            <a:ext cx="2395855" cy="52012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5178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三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小度云云技能加入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-2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14940" y="2882900"/>
            <a:ext cx="15951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登录后会自动显示已同步的设备，如果没有就点击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重新同步</a:t>
            </a:r>
            <a:r>
              <a:rPr lang="en-US" altLang="zh-CN" sz="1600">
                <a:solidFill>
                  <a:srgbClr val="FF0000"/>
                </a:solidFill>
              </a:rPr>
              <a:t>”</a:t>
            </a:r>
            <a:r>
              <a:rPr lang="zh-CN" altLang="en-US" sz="1600">
                <a:solidFill>
                  <a:srgbClr val="FF0000"/>
                </a:solidFill>
              </a:rPr>
              <a:t>按键</a:t>
            </a:r>
            <a:r>
              <a:rPr lang="zh-CN" altLang="en-US" sz="1600">
                <a:solidFill>
                  <a:srgbClr val="FF0000"/>
                </a:solidFill>
              </a:rPr>
              <a:t>同步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350" y="2759710"/>
            <a:ext cx="17672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输入</a:t>
            </a:r>
            <a:r>
              <a:rPr lang="en-US" altLang="zh-CN" sz="1600">
                <a:solidFill>
                  <a:srgbClr val="FF0000"/>
                </a:solidFill>
              </a:rPr>
              <a:t>“</a:t>
            </a:r>
            <a:r>
              <a:rPr lang="zh-CN" altLang="en-US" sz="1600">
                <a:solidFill>
                  <a:srgbClr val="FF0000"/>
                </a:solidFill>
              </a:rPr>
              <a:t>好时在</a:t>
            </a:r>
            <a:r>
              <a:rPr lang="en-US" altLang="zh-CN" sz="1600">
                <a:solidFill>
                  <a:srgbClr val="FF0000"/>
                </a:solidFill>
              </a:rPr>
              <a:t>”APP</a:t>
            </a:r>
            <a:r>
              <a:rPr lang="zh-CN" altLang="en-US" sz="1600">
                <a:solidFill>
                  <a:srgbClr val="FF0000"/>
                </a:solidFill>
              </a:rPr>
              <a:t>的账号和密码，账号一般为</a:t>
            </a:r>
            <a:r>
              <a:rPr lang="zh-CN" altLang="en-US" sz="1600">
                <a:solidFill>
                  <a:srgbClr val="FF0000"/>
                </a:solidFill>
              </a:rPr>
              <a:t>手机号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55" y="1174750"/>
            <a:ext cx="2399030" cy="5227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0" y="1174750"/>
            <a:ext cx="2372995" cy="5227320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4" idx="1"/>
            <a:endCxn id="15" idx="0"/>
          </p:cNvCxnSpPr>
          <p:nvPr/>
        </p:nvCxnSpPr>
        <p:spPr>
          <a:xfrm flipH="1">
            <a:off x="3234055" y="883285"/>
            <a:ext cx="1929765" cy="2731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487295" y="3614420"/>
            <a:ext cx="1492885" cy="4152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63820" y="591185"/>
            <a:ext cx="1864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将设备类型切换为</a:t>
            </a:r>
            <a:r>
              <a:rPr lang="en-US" altLang="zh-CN" sz="1600">
                <a:solidFill>
                  <a:srgbClr val="FF0000"/>
                </a:solidFill>
              </a:rPr>
              <a:t>Mesh</a:t>
            </a:r>
            <a:r>
              <a:rPr lang="zh-CN" altLang="en-US" sz="1600">
                <a:solidFill>
                  <a:srgbClr val="FF0000"/>
                </a:solidFill>
              </a:rPr>
              <a:t>设备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580" y="1174750"/>
            <a:ext cx="2312035" cy="5227320"/>
          </a:xfrm>
          <a:prstGeom prst="rect">
            <a:avLst/>
          </a:prstGeom>
        </p:spPr>
      </p:pic>
      <p:cxnSp>
        <p:nvCxnSpPr>
          <p:cNvPr id="12" name="直接箭头连接符 11"/>
          <p:cNvCxnSpPr>
            <a:stCxn id="17" idx="0"/>
            <a:endCxn id="13" idx="3"/>
          </p:cNvCxnSpPr>
          <p:nvPr/>
        </p:nvCxnSpPr>
        <p:spPr>
          <a:xfrm flipH="1" flipV="1">
            <a:off x="10228580" y="2185035"/>
            <a:ext cx="883920" cy="697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331960" y="2041525"/>
            <a:ext cx="896620" cy="2870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1596" b="5961"/>
          <a:stretch>
            <a:fillRect/>
          </a:stretch>
        </p:blipFill>
        <p:spPr>
          <a:xfrm>
            <a:off x="7141210" y="2126615"/>
            <a:ext cx="2639060" cy="264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26615"/>
            <a:ext cx="2889250" cy="260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重置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网关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1625" y="1104900"/>
            <a:ext cx="7703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点击网关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“reset”</a:t>
            </a:r>
            <a:r>
              <a:rPr lang="zh-CN" altLang="en-US" sz="2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键，先按三下再长按三秒，红灯闪烁，网关重置</a:t>
            </a:r>
            <a:endParaRPr lang="zh-CN" altLang="en-US" sz="20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47595" y="3904615"/>
            <a:ext cx="638810" cy="5588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317105" y="2692400"/>
            <a:ext cx="582295" cy="90043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3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添加网关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5435" y="288290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在首页点击右上角加号选择添加</a:t>
            </a:r>
            <a:r>
              <a:rPr lang="zh-CN" altLang="en-US" sz="1600">
                <a:solidFill>
                  <a:srgbClr val="FF0000"/>
                </a:solidFill>
              </a:rPr>
              <a:t>设备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01505" y="2882900"/>
            <a:ext cx="2116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选择智能网关中的</a:t>
            </a:r>
            <a:r>
              <a:rPr lang="en-US" altLang="zh-CN" sz="1600">
                <a:solidFill>
                  <a:srgbClr val="FF0000"/>
                </a:solidFill>
              </a:rPr>
              <a:t>Mesh</a:t>
            </a:r>
            <a:r>
              <a:rPr lang="zh-CN" altLang="en-US" sz="1600">
                <a:solidFill>
                  <a:srgbClr val="FF0000"/>
                </a:solidFill>
              </a:rPr>
              <a:t>网关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230" y="975360"/>
            <a:ext cx="2422525" cy="53549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75360"/>
            <a:ext cx="2461260" cy="53555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32910" y="1666875"/>
            <a:ext cx="825500" cy="292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12" idx="3"/>
            <a:endCxn id="9" idx="1"/>
          </p:cNvCxnSpPr>
          <p:nvPr/>
        </p:nvCxnSpPr>
        <p:spPr>
          <a:xfrm flipV="1">
            <a:off x="2449830" y="1812925"/>
            <a:ext cx="1783080" cy="1362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3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添加网关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-2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535" y="1697355"/>
            <a:ext cx="2017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选择网关要连接的</a:t>
            </a:r>
            <a:r>
              <a:rPr lang="en-US" altLang="zh-CN" sz="1600">
                <a:solidFill>
                  <a:srgbClr val="FF0000"/>
                </a:solidFill>
              </a:rPr>
              <a:t>WiFi</a:t>
            </a:r>
            <a:r>
              <a:rPr lang="zh-CN" altLang="en-US" sz="1600">
                <a:solidFill>
                  <a:srgbClr val="FF0000"/>
                </a:solidFill>
              </a:rPr>
              <a:t>，注意频段需为</a:t>
            </a:r>
            <a:r>
              <a:rPr lang="en-US" altLang="zh-CN" sz="1600">
                <a:solidFill>
                  <a:srgbClr val="FF0000"/>
                </a:solidFill>
              </a:rPr>
              <a:t>2.4GHZ</a:t>
            </a:r>
            <a:r>
              <a:rPr lang="zh-CN" altLang="en-US" sz="1600">
                <a:solidFill>
                  <a:srgbClr val="FF0000"/>
                </a:solidFill>
              </a:rPr>
              <a:t>，输入</a:t>
            </a:r>
            <a:r>
              <a:rPr lang="en-US" altLang="zh-CN" sz="1600">
                <a:solidFill>
                  <a:srgbClr val="FF0000"/>
                </a:solidFill>
              </a:rPr>
              <a:t>WiFi</a:t>
            </a:r>
            <a:r>
              <a:rPr lang="zh-CN" altLang="en-US" sz="1600">
                <a:solidFill>
                  <a:srgbClr val="FF0000"/>
                </a:solidFill>
              </a:rPr>
              <a:t>的名称和密码点击</a:t>
            </a:r>
            <a:r>
              <a:rPr lang="zh-CN" altLang="en-US" sz="1600">
                <a:solidFill>
                  <a:srgbClr val="FF0000"/>
                </a:solidFill>
              </a:rPr>
              <a:t>确定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66910" y="1697355"/>
            <a:ext cx="1979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也可在网络栏右边下拉箭头选择附近的网络，确保频段为</a:t>
            </a:r>
            <a:r>
              <a:rPr lang="en-US" altLang="zh-CN" sz="1600">
                <a:solidFill>
                  <a:srgbClr val="FF0000"/>
                </a:solidFill>
              </a:rPr>
              <a:t>2.4GHZ</a:t>
            </a:r>
            <a:endParaRPr lang="en-US" altLang="zh-CN" sz="160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30" y="1011555"/>
            <a:ext cx="2461260" cy="5430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30" y="1011555"/>
            <a:ext cx="2486025" cy="54298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018145" y="2686050"/>
            <a:ext cx="469900" cy="3683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0535" y="4756785"/>
            <a:ext cx="2017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直接输入任何字母或</a:t>
            </a:r>
            <a:r>
              <a:rPr lang="zh-CN" altLang="en-US" sz="1600">
                <a:solidFill>
                  <a:srgbClr val="FF0000"/>
                </a:solidFill>
              </a:rPr>
              <a:t>数字，然后点确定即可，会自动识别连线的</a:t>
            </a:r>
            <a:r>
              <a:rPr lang="zh-CN" altLang="en-US" sz="1600">
                <a:solidFill>
                  <a:srgbClr val="FF0000"/>
                </a:solidFill>
              </a:rPr>
              <a:t>网络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7735" y="1251585"/>
            <a:ext cx="1102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00B0F0"/>
                </a:solidFill>
              </a:rPr>
              <a:t>无线连接</a:t>
            </a:r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735" y="4419600"/>
            <a:ext cx="1102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00B0F0"/>
                </a:solidFill>
              </a:rPr>
              <a:t>有线连接</a:t>
            </a:r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5060" y="1251585"/>
            <a:ext cx="11029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00B0F0"/>
                </a:solidFill>
              </a:rPr>
              <a:t>无线连接</a:t>
            </a:r>
            <a:endParaRPr lang="zh-CN" altLang="en-US" sz="16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3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添加网关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-3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535" y="2882900"/>
            <a:ext cx="2144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确保网关在红灯闪烁的重置状态，然后勾选确认，点击下一步连接</a:t>
            </a:r>
            <a:r>
              <a:rPr lang="zh-CN" altLang="en-US" sz="1600">
                <a:solidFill>
                  <a:srgbClr val="FF0000"/>
                </a:solidFill>
              </a:rPr>
              <a:t>网关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625330" y="288290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连接成功提示，点击完成自动跳转到</a:t>
            </a:r>
            <a:r>
              <a:rPr lang="zh-CN" altLang="en-US" sz="1600">
                <a:solidFill>
                  <a:srgbClr val="FF0000"/>
                </a:solidFill>
              </a:rPr>
              <a:t>首页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705" y="1081405"/>
            <a:ext cx="2811145" cy="51504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80" y="1081405"/>
            <a:ext cx="2974975" cy="4751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3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添加网关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-4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835" y="2882900"/>
            <a:ext cx="17672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在首页可以看到已经添加好的网关，首页</a:t>
            </a:r>
            <a:r>
              <a:rPr lang="zh-CN" altLang="en-US" sz="1600">
                <a:solidFill>
                  <a:srgbClr val="FF0000"/>
                </a:solidFill>
              </a:rPr>
              <a:t>可查看所有和单个房间的设备</a:t>
            </a:r>
            <a:r>
              <a:rPr lang="zh-CN" altLang="en-US" sz="1600">
                <a:solidFill>
                  <a:srgbClr val="FF0000"/>
                </a:solidFill>
              </a:rPr>
              <a:t>情况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52380" y="2882900"/>
            <a:ext cx="1617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点击网关可查看网关设备</a:t>
            </a:r>
            <a:r>
              <a:rPr lang="zh-CN" altLang="en-US" sz="1600">
                <a:solidFill>
                  <a:srgbClr val="FF0000"/>
                </a:solidFill>
              </a:rPr>
              <a:t>信息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1042035"/>
            <a:ext cx="2407285" cy="540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630" y="1043305"/>
            <a:ext cx="2376170" cy="540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05" y="1042670"/>
            <a:ext cx="2430145" cy="5400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41775" y="212090"/>
            <a:ext cx="1868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点击右上三点可以对网关进行</a:t>
            </a:r>
            <a:r>
              <a:rPr lang="zh-CN" altLang="en-US" sz="1600">
                <a:solidFill>
                  <a:srgbClr val="FF0000"/>
                </a:solidFill>
              </a:rPr>
              <a:t>操作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7345" y="2127250"/>
            <a:ext cx="330200" cy="292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7" idx="2"/>
            <a:endCxn id="9" idx="3"/>
          </p:cNvCxnSpPr>
          <p:nvPr/>
        </p:nvCxnSpPr>
        <p:spPr>
          <a:xfrm flipH="1">
            <a:off x="3217545" y="795655"/>
            <a:ext cx="1758315" cy="14776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0" y="1377950"/>
            <a:ext cx="3265170" cy="4102735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所有设备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重置</a:t>
            </a:r>
            <a:endParaRPr lang="zh-CN" altLang="en-US" sz="2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895" y="5774690"/>
            <a:ext cx="2135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长按开关面壳下配网按键</a:t>
            </a:r>
            <a:r>
              <a:rPr lang="en-US" altLang="zh-CN" sz="1600">
                <a:solidFill>
                  <a:srgbClr val="FF0000"/>
                </a:solidFill>
              </a:rPr>
              <a:t>10s</a:t>
            </a:r>
            <a:r>
              <a:rPr lang="zh-CN" altLang="en-US" sz="1600">
                <a:solidFill>
                  <a:srgbClr val="FF0000"/>
                </a:solidFill>
              </a:rPr>
              <a:t>，开关回复出厂设备，所有灯</a:t>
            </a:r>
            <a:r>
              <a:rPr lang="zh-CN" altLang="en-US" sz="1600">
                <a:solidFill>
                  <a:srgbClr val="FF0000"/>
                </a:solidFill>
              </a:rPr>
              <a:t>闪烁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2545" y="4337050"/>
            <a:ext cx="330200" cy="292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7" idx="0"/>
            <a:endCxn id="9" idx="2"/>
          </p:cNvCxnSpPr>
          <p:nvPr/>
        </p:nvCxnSpPr>
        <p:spPr>
          <a:xfrm flipV="1">
            <a:off x="2513965" y="4629150"/>
            <a:ext cx="1503680" cy="1145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75" y="1377315"/>
            <a:ext cx="3228340" cy="41027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467850" y="3429000"/>
            <a:ext cx="2135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长按灯驱上配网按键</a:t>
            </a:r>
            <a:r>
              <a:rPr lang="en-US" altLang="zh-CN" sz="1600">
                <a:solidFill>
                  <a:srgbClr val="FF0000"/>
                </a:solidFill>
              </a:rPr>
              <a:t>10s</a:t>
            </a:r>
            <a:r>
              <a:rPr lang="zh-CN" altLang="en-US" sz="1600">
                <a:solidFill>
                  <a:srgbClr val="FF0000"/>
                </a:solidFill>
              </a:rPr>
              <a:t>，灯驱回复出厂设置，指示灯闪烁，连接的灯具呼吸灯</a:t>
            </a:r>
            <a:r>
              <a:rPr lang="zh-CN" altLang="en-US" sz="1600">
                <a:solidFill>
                  <a:srgbClr val="FF0000"/>
                </a:solidFill>
              </a:rPr>
              <a:t>闪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05800" y="2770505"/>
            <a:ext cx="330200" cy="2921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3" idx="0"/>
            <a:endCxn id="14" idx="2"/>
          </p:cNvCxnSpPr>
          <p:nvPr/>
        </p:nvCxnSpPr>
        <p:spPr>
          <a:xfrm flipH="1" flipV="1">
            <a:off x="8470900" y="3062605"/>
            <a:ext cx="2065020" cy="366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52400" y="2047875"/>
            <a:ext cx="1748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所有云云开关系列都有一个配网按键</a:t>
            </a:r>
            <a:endParaRPr lang="zh-CN" altLang="en-US" sz="2000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20" y="1337945"/>
            <a:ext cx="2402840" cy="5135245"/>
          </a:xfrm>
          <a:prstGeom prst="rect">
            <a:avLst/>
          </a:prstGeom>
        </p:spPr>
      </p:pic>
      <p:pic>
        <p:nvPicPr>
          <p:cNvPr id="8" name="Picture 2" descr="F:\当前工作文档\他人\曾帅\新LOGO\LOGO-黑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011" y="212321"/>
            <a:ext cx="2706024" cy="388573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88975" y="396240"/>
            <a:ext cx="3648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5 APP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添加设备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-1</a:t>
            </a:r>
            <a:endParaRPr lang="en-US" altLang="zh-CN" sz="20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60" y="1337945"/>
            <a:ext cx="2336165" cy="51346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5435" y="288290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在首页点击右上角加号选择添加</a:t>
            </a:r>
            <a:r>
              <a:rPr lang="zh-CN" altLang="en-US" sz="1600">
                <a:solidFill>
                  <a:srgbClr val="FF0000"/>
                </a:solidFill>
              </a:rPr>
              <a:t>设备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23705" y="3466465"/>
            <a:ext cx="2116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可选择</a:t>
            </a:r>
            <a:r>
              <a:rPr lang="en-US" altLang="zh-CN" sz="1600">
                <a:solidFill>
                  <a:srgbClr val="FF0000"/>
                </a:solidFill>
              </a:rPr>
              <a:t>Mesh</a:t>
            </a:r>
            <a:r>
              <a:rPr lang="zh-CN" altLang="en-US" sz="1600">
                <a:solidFill>
                  <a:srgbClr val="FF0000"/>
                </a:solidFill>
              </a:rPr>
              <a:t>设备中想要添加的设备，设备类型一一</a:t>
            </a:r>
            <a:r>
              <a:rPr lang="zh-CN" altLang="en-US" sz="1600">
                <a:solidFill>
                  <a:srgbClr val="FF0000"/>
                </a:solidFill>
              </a:rPr>
              <a:t>对应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6055" y="1918335"/>
            <a:ext cx="849630" cy="3225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13" idx="3"/>
            <a:endCxn id="2" idx="1"/>
          </p:cNvCxnSpPr>
          <p:nvPr/>
        </p:nvCxnSpPr>
        <p:spPr>
          <a:xfrm flipV="1">
            <a:off x="2449830" y="2079625"/>
            <a:ext cx="1546225" cy="1095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1413</Words>
  <Application>WPS 演示</Application>
  <PresentationFormat>宽屏</PresentationFormat>
  <Paragraphs>160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WPS</vt:lpstr>
      <vt:lpstr>网关调试步骤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小度音箱调试步骤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hj</cp:lastModifiedBy>
  <cp:revision>25</cp:revision>
  <dcterms:created xsi:type="dcterms:W3CDTF">2023-08-09T12:44:00Z</dcterms:created>
  <dcterms:modified xsi:type="dcterms:W3CDTF">2025-09-16T08:29:42Z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2052-12.1.0.22529</vt:lpwstr>
  </property>
</Properties>
</file>